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364" r:id="rId3"/>
    <p:sldId id="392" r:id="rId4"/>
    <p:sldId id="393" r:id="rId5"/>
    <p:sldId id="394" r:id="rId6"/>
    <p:sldId id="395" r:id="rId7"/>
    <p:sldId id="396" r:id="rId8"/>
    <p:sldId id="299" r:id="rId9"/>
    <p:sldId id="397" r:id="rId10"/>
    <p:sldId id="322" r:id="rId1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51" d="100"/>
          <a:sy n="151" d="100"/>
        </p:scale>
        <p:origin x="-39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>
                <a:latin typeface="+mn-lt"/>
              </a:rPr>
              <a:t>О </a:t>
            </a:r>
            <a:r>
              <a:rPr lang="ru-RU" sz="1800" b="0" dirty="0" smtClean="0">
                <a:latin typeface="+mn-lt"/>
              </a:rPr>
              <a:t>деятельности </a:t>
            </a:r>
            <a:r>
              <a:rPr lang="ru-RU" sz="1800" b="0" dirty="0" smtClean="0">
                <a:latin typeface="+mn-lt"/>
              </a:rPr>
              <a:t>с</a:t>
            </a:r>
            <a:r>
              <a:rPr lang="ru-RU" sz="1800" b="0" dirty="0" smtClean="0">
                <a:latin typeface="+mn-lt"/>
                <a:ea typeface="Calibri"/>
              </a:rPr>
              <a:t>туденческой научно-исследовательской лаборатории </a:t>
            </a:r>
            <a:r>
              <a:rPr lang="ru-RU" sz="1800" b="0" dirty="0">
                <a:latin typeface="+mn-lt"/>
                <a:ea typeface="Calibri"/>
              </a:rPr>
              <a:t>таможенного дела</a:t>
            </a:r>
            <a:r>
              <a:rPr lang="ru-RU" sz="1800" dirty="0">
                <a:latin typeface="Times New Roman"/>
                <a:ea typeface="Calibri"/>
              </a:rPr>
              <a:t> </a:t>
            </a: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11521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900" dirty="0" smtClean="0"/>
              <a:t>Федотов Андрей Николаевич</a:t>
            </a:r>
            <a:endParaRPr lang="ru-RU" sz="1900" dirty="0" smtClean="0"/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900" dirty="0">
                <a:solidFill>
                  <a:prstClr val="white"/>
                </a:solidFill>
              </a:rPr>
              <a:t>Канд. </a:t>
            </a:r>
            <a:r>
              <a:rPr lang="ru-RU" sz="1900" dirty="0" err="1" smtClean="0">
                <a:solidFill>
                  <a:prstClr val="white"/>
                </a:solidFill>
              </a:rPr>
              <a:t>экон</a:t>
            </a:r>
            <a:r>
              <a:rPr lang="ru-RU" sz="1900" dirty="0" smtClean="0">
                <a:solidFill>
                  <a:prstClr val="white"/>
                </a:solidFill>
              </a:rPr>
              <a:t>. </a:t>
            </a:r>
            <a:r>
              <a:rPr lang="ru-RU" sz="1900" dirty="0">
                <a:solidFill>
                  <a:prstClr val="white"/>
                </a:solidFill>
              </a:rPr>
              <a:t>наук, </a:t>
            </a:r>
            <a:r>
              <a:rPr lang="ru-RU" sz="1900" dirty="0" smtClean="0">
                <a:solidFill>
                  <a:prstClr val="white"/>
                </a:solidFill>
              </a:rPr>
              <a:t>доцент </a:t>
            </a:r>
            <a:r>
              <a:rPr lang="ru-RU" sz="1900" dirty="0">
                <a:solidFill>
                  <a:prstClr val="white"/>
                </a:solidFill>
              </a:rPr>
              <a:t>кафедры международных отношений и таможенного дела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  <a:ea typeface="Calibri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a typeface="Calibri"/>
              </a:rPr>
              <a:t>Разработка </a:t>
            </a:r>
            <a:r>
              <a:rPr lang="ru-RU" dirty="0">
                <a:solidFill>
                  <a:schemeClr val="tx1"/>
                </a:solidFill>
                <a:ea typeface="Calibri"/>
              </a:rPr>
              <a:t>приоритетных направлений развития таможенного дела в условиях современных глобальных изменений с участием </a:t>
            </a:r>
            <a:r>
              <a:rPr lang="ru-RU" dirty="0" smtClean="0">
                <a:solidFill>
                  <a:schemeClr val="tx1"/>
                </a:solidFill>
                <a:ea typeface="Calibri"/>
              </a:rPr>
              <a:t>работников  </a:t>
            </a:r>
            <a:r>
              <a:rPr lang="ru-RU" dirty="0">
                <a:solidFill>
                  <a:schemeClr val="tx1"/>
                </a:solidFill>
                <a:ea typeface="Calibri"/>
              </a:rPr>
              <a:t>Иркутской таможни </a:t>
            </a:r>
            <a:endParaRPr lang="ru-RU" dirty="0" smtClean="0">
              <a:solidFill>
                <a:schemeClr val="tx1"/>
              </a:solidFill>
              <a:ea typeface="Calibri"/>
            </a:endParaRPr>
          </a:p>
          <a:p>
            <a:pPr marL="0" indent="0"/>
            <a:r>
              <a:rPr lang="ru-RU" dirty="0" smtClean="0">
                <a:solidFill>
                  <a:schemeClr val="tx1"/>
                </a:solidFill>
                <a:ea typeface="Calibri"/>
              </a:rPr>
              <a:t>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ea typeface="Calibri"/>
              </a:rPr>
              <a:t>Мониторинг реализации стратегии развития таможенных органов до 2030 года с участием Сибирского таможенного управления Иркутской таможни</a:t>
            </a:r>
          </a:p>
          <a:p>
            <a:pPr marL="0" indent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384326"/>
          </a:xfrm>
        </p:spPr>
        <p:txBody>
          <a:bodyPr>
            <a:normAutofit lnSpcReduction="10000"/>
          </a:bodyPr>
          <a:lstStyle/>
          <a:p>
            <a:pPr lvl="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</a:rPr>
              <a:t>Развитие научно-исследовательской работы студентов </a:t>
            </a:r>
            <a:r>
              <a:rPr lang="ru-RU" sz="1700" dirty="0" smtClean="0">
                <a:solidFill>
                  <a:schemeClr val="tx1"/>
                </a:solidFill>
              </a:rPr>
              <a:t>специальности «Таможенное дело»;</a:t>
            </a:r>
            <a:endParaRPr lang="ru-RU" sz="1700" dirty="0">
              <a:solidFill>
                <a:schemeClr val="tx1"/>
              </a:solidFill>
            </a:endParaRPr>
          </a:p>
          <a:p>
            <a:pPr lvl="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</a:rPr>
              <a:t>Проектное обучение в процессе написания курсовых и выпускных квалификационных работ</a:t>
            </a:r>
            <a:r>
              <a:rPr lang="ru-RU" sz="1700" dirty="0" smtClean="0">
                <a:solidFill>
                  <a:schemeClr val="tx1"/>
                </a:solidFill>
              </a:rPr>
              <a:t>;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1"/>
                </a:solidFill>
              </a:rPr>
              <a:t>Проведение </a:t>
            </a:r>
            <a:r>
              <a:rPr lang="ru-RU" sz="1700" dirty="0">
                <a:solidFill>
                  <a:schemeClr val="tx1"/>
                </a:solidFill>
              </a:rPr>
              <a:t>ежегодных Всероссийских </a:t>
            </a:r>
            <a:r>
              <a:rPr lang="ru-RU" sz="1700" dirty="0" smtClean="0">
                <a:solidFill>
                  <a:schemeClr val="tx1"/>
                </a:solidFill>
              </a:rPr>
              <a:t>научно-практических </a:t>
            </a:r>
            <a:r>
              <a:rPr lang="ru-RU" sz="1700" dirty="0">
                <a:solidFill>
                  <a:schemeClr val="tx1"/>
                </a:solidFill>
              </a:rPr>
              <a:t>конференций </a:t>
            </a:r>
            <a:r>
              <a:rPr lang="ru-RU" sz="1700" dirty="0" smtClean="0">
                <a:solidFill>
                  <a:schemeClr val="tx1"/>
                </a:solidFill>
              </a:rPr>
              <a:t>«</a:t>
            </a:r>
            <a:r>
              <a:rPr lang="ru-RU" sz="1700" dirty="0">
                <a:solidFill>
                  <a:schemeClr val="tx1"/>
                </a:solidFill>
                <a:ea typeface="Times New Roman"/>
                <a:cs typeface="Times New Roman"/>
              </a:rPr>
              <a:t>Актуальные проблемы развития ЕАЭС в условиях современных глобальных </a:t>
            </a:r>
            <a:endParaRPr lang="ru-RU" sz="17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algn="just">
              <a:spcBef>
                <a:spcPts val="0"/>
              </a:spcBef>
            </a:pPr>
            <a:r>
              <a:rPr lang="ru-RU" sz="1700" dirty="0" smtClean="0">
                <a:solidFill>
                  <a:schemeClr val="tx1"/>
                </a:solidFill>
                <a:ea typeface="Times New Roman"/>
              </a:rPr>
              <a:t>      изменений</a:t>
            </a:r>
            <a:r>
              <a:rPr lang="ru-RU" sz="1700" dirty="0" smtClean="0">
                <a:solidFill>
                  <a:schemeClr val="tx1"/>
                </a:solidFill>
              </a:rPr>
              <a:t>»;</a:t>
            </a:r>
            <a:endParaRPr lang="ru-RU" sz="1700" dirty="0">
              <a:solidFill>
                <a:schemeClr val="tx1"/>
              </a:solidFill>
            </a:endParaRPr>
          </a:p>
          <a:p>
            <a:pPr lvl="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700" dirty="0" smtClean="0">
                <a:solidFill>
                  <a:schemeClr val="tx1"/>
                </a:solidFill>
              </a:rPr>
              <a:t>Организация </a:t>
            </a:r>
            <a:r>
              <a:rPr lang="ru-RU" sz="1700" dirty="0">
                <a:solidFill>
                  <a:schemeClr val="tx1"/>
                </a:solidFill>
              </a:rPr>
              <a:t>научно-практических </a:t>
            </a:r>
            <a:r>
              <a:rPr lang="ru-RU" sz="1700" dirty="0" smtClean="0">
                <a:solidFill>
                  <a:schemeClr val="tx1"/>
                </a:solidFill>
              </a:rPr>
              <a:t>семинаров и олимпиад по таможенному делу;</a:t>
            </a:r>
            <a:endParaRPr lang="ru-RU" sz="1700" dirty="0">
              <a:solidFill>
                <a:schemeClr val="tx1"/>
              </a:solidFill>
            </a:endParaRPr>
          </a:p>
          <a:p>
            <a:pPr lvl="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</a:rPr>
              <a:t>Отбор на конкурсной основе и выдвижение на соискание государственных научных стипендий, стипендий из фондов БГУ и других источников;</a:t>
            </a:r>
          </a:p>
          <a:p>
            <a:pPr lvl="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</a:rPr>
              <a:t>Стимулирование публикационной активности </a:t>
            </a:r>
            <a:r>
              <a:rPr lang="ru-RU" sz="1700" dirty="0" smtClean="0">
                <a:solidFill>
                  <a:schemeClr val="tx1"/>
                </a:solidFill>
              </a:rPr>
              <a:t>студентов, </a:t>
            </a:r>
            <a:r>
              <a:rPr lang="ru-RU" sz="1700" dirty="0">
                <a:solidFill>
                  <a:schemeClr val="tx1"/>
                </a:solidFill>
              </a:rPr>
              <a:t>их работы в рамках научно-практических конференций, школ, подготовке </a:t>
            </a:r>
            <a:r>
              <a:rPr lang="ru-RU" sz="1700" dirty="0" err="1">
                <a:solidFill>
                  <a:schemeClr val="tx1"/>
                </a:solidFill>
              </a:rPr>
              <a:t>грантовых</a:t>
            </a:r>
            <a:r>
              <a:rPr lang="ru-RU" sz="1700" dirty="0">
                <a:solidFill>
                  <a:schemeClr val="tx1"/>
                </a:solidFill>
              </a:rPr>
              <a:t> заявок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419622"/>
            <a:ext cx="8497888" cy="3239691"/>
          </a:xfrm>
        </p:spPr>
        <p:txBody>
          <a:bodyPr/>
          <a:lstStyle/>
          <a:p>
            <a:pPr lvl="0" algn="l"/>
            <a:r>
              <a:rPr lang="ru-RU" sz="1600" dirty="0">
                <a:solidFill>
                  <a:schemeClr val="tx1"/>
                </a:solidFill>
              </a:rPr>
              <a:t>Руководитель: </a:t>
            </a:r>
            <a:r>
              <a:rPr lang="ru-RU" sz="1600" dirty="0" smtClean="0">
                <a:solidFill>
                  <a:schemeClr val="tx1"/>
                </a:solidFill>
              </a:rPr>
              <a:t>Федотов Андрей Николаевич</a:t>
            </a:r>
            <a:endParaRPr lang="ru-RU" sz="1600" dirty="0">
              <a:solidFill>
                <a:schemeClr val="tx1"/>
              </a:solidFill>
            </a:endParaRPr>
          </a:p>
          <a:p>
            <a:pPr lvl="0" algn="l"/>
            <a:r>
              <a:rPr lang="ru-RU" sz="1600" dirty="0">
                <a:solidFill>
                  <a:schemeClr val="tx1"/>
                </a:solidFill>
              </a:rPr>
              <a:t>Канд. </a:t>
            </a:r>
            <a:r>
              <a:rPr lang="ru-RU" sz="1600" dirty="0" err="1" smtClean="0">
                <a:solidFill>
                  <a:schemeClr val="tx1"/>
                </a:solidFill>
              </a:rPr>
              <a:t>экон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>
                <a:solidFill>
                  <a:schemeClr val="tx1"/>
                </a:solidFill>
              </a:rPr>
              <a:t>наук, </a:t>
            </a:r>
            <a:r>
              <a:rPr lang="ru-RU" sz="1600" dirty="0" smtClean="0">
                <a:solidFill>
                  <a:schemeClr val="tx1"/>
                </a:solidFill>
              </a:rPr>
              <a:t>доцент кафедры </a:t>
            </a:r>
            <a:endParaRPr lang="en-US" sz="1600" dirty="0">
              <a:solidFill>
                <a:schemeClr val="tx1"/>
              </a:solidFill>
            </a:endParaRPr>
          </a:p>
          <a:p>
            <a:pPr lvl="0" algn="l"/>
            <a:r>
              <a:rPr lang="ru-RU" sz="1600" dirty="0">
                <a:solidFill>
                  <a:schemeClr val="tx1"/>
                </a:solidFill>
              </a:rPr>
              <a:t>международных отношений и таможенного дела </a:t>
            </a:r>
            <a:endParaRPr lang="ru-RU" sz="1600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pPr marL="0" indent="0"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Представитель СНО: </a:t>
            </a:r>
          </a:p>
          <a:p>
            <a:pPr marL="0" indent="0"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Тимофеева Дарья Андреевна – студент гр. ТД-20-1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9582"/>
            <a:ext cx="21602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 algn="just">
              <a:buFont typeface="Arial" pitchFamily="34" charset="0"/>
              <a:buAutoNum type="arabicPeriod"/>
            </a:pPr>
            <a:r>
              <a:rPr lang="ru-RU" sz="1600" dirty="0">
                <a:solidFill>
                  <a:schemeClr val="tx1"/>
                </a:solidFill>
              </a:rPr>
              <a:t>Проведение ежегодных научно-практических 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      конференций «</a:t>
            </a:r>
            <a:r>
              <a:rPr lang="ru-RU" sz="1600" dirty="0">
                <a:solidFill>
                  <a:schemeClr val="tx1"/>
                </a:solidFill>
                <a:ea typeface="Times New Roman"/>
                <a:cs typeface="Times New Roman"/>
              </a:rPr>
              <a:t>Актуальные проблемы развития </a:t>
            </a:r>
            <a:endParaRPr lang="ru-RU" sz="1600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a typeface="Times New Roman"/>
                <a:cs typeface="Times New Roman"/>
              </a:rPr>
              <a:t>     ЕАЭС </a:t>
            </a:r>
            <a:r>
              <a:rPr lang="ru-RU" sz="1600" dirty="0">
                <a:solidFill>
                  <a:schemeClr val="tx1"/>
                </a:solidFill>
                <a:ea typeface="Times New Roman"/>
                <a:cs typeface="Times New Roman"/>
              </a:rPr>
              <a:t>в условиях современных глобальных </a:t>
            </a:r>
            <a:endParaRPr lang="ru-RU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lv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ea typeface="Times New Roman"/>
              </a:rPr>
              <a:t>      </a:t>
            </a:r>
            <a:r>
              <a:rPr lang="ru-RU" sz="1600" dirty="0" smtClean="0">
                <a:solidFill>
                  <a:schemeClr val="tx1"/>
                </a:solidFill>
                <a:ea typeface="Times New Roman"/>
              </a:rPr>
              <a:t>изменений</a:t>
            </a:r>
            <a:r>
              <a:rPr lang="ru-RU" sz="1600" dirty="0" smtClean="0">
                <a:solidFill>
                  <a:schemeClr val="tx1"/>
                </a:solidFill>
              </a:rPr>
              <a:t>»: </a:t>
            </a:r>
            <a:r>
              <a:rPr lang="ru-RU" sz="1600" dirty="0">
                <a:solidFill>
                  <a:schemeClr val="tx1"/>
                </a:solidFill>
              </a:rPr>
              <a:t>2021 – 2023 гг.;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 smtClean="0"/>
              <a:t>Наиболее значимые результаты </a:t>
            </a:r>
            <a:r>
              <a:rPr lang="ru-RU" dirty="0" smtClean="0"/>
              <a:t>работы </a:t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 smtClean="0"/>
              <a:t>последние 3 </a:t>
            </a:r>
            <a:r>
              <a:rPr lang="ru-RU" dirty="0" smtClean="0"/>
              <a:t>года: с 2021 по 2023 гг.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6228184" y="1441612"/>
            <a:ext cx="2664971" cy="338437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43759"/>
            <a:ext cx="3600400" cy="24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23928" y="195486"/>
            <a:ext cx="5112568" cy="720080"/>
          </a:xfrm>
        </p:spPr>
        <p:txBody>
          <a:bodyPr/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Наиболее значимые результаты работы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за последние 3 года: с 2021 по 2023 гг.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84" y="1419622"/>
            <a:ext cx="3834716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3" y="1851670"/>
            <a:ext cx="4572000" cy="191437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600" dirty="0" smtClean="0">
                <a:solidFill>
                  <a:prstClr val="black"/>
                </a:solidFill>
              </a:rPr>
              <a:t>2. Проведение олимпиады по основам таможенного дела (региональный уровень): </a:t>
            </a:r>
            <a:r>
              <a:rPr lang="ru-RU" sz="1600" dirty="0">
                <a:solidFill>
                  <a:prstClr val="black"/>
                </a:solidFill>
              </a:rPr>
              <a:t>2021 – </a:t>
            </a:r>
            <a:r>
              <a:rPr lang="ru-RU" sz="1600" dirty="0" smtClean="0">
                <a:solidFill>
                  <a:prstClr val="black"/>
                </a:solidFill>
              </a:rPr>
              <a:t>2022 </a:t>
            </a:r>
            <a:r>
              <a:rPr lang="ru-RU" sz="1600" dirty="0">
                <a:solidFill>
                  <a:prstClr val="black"/>
                </a:solidFill>
              </a:rPr>
              <a:t>гг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  <a:p>
            <a:pPr lvl="0" algn="just">
              <a:spcBef>
                <a:spcPct val="20000"/>
              </a:spcBef>
            </a:pPr>
            <a:endParaRPr lang="ru-RU" sz="1600" dirty="0" smtClean="0">
              <a:solidFill>
                <a:prstClr val="black"/>
              </a:solidFill>
            </a:endParaRPr>
          </a:p>
          <a:p>
            <a:pPr marL="358775" lvl="0" indent="-358775" algn="just">
              <a:spcBef>
                <a:spcPct val="20000"/>
              </a:spcBef>
            </a:pPr>
            <a:r>
              <a:rPr lang="ru-RU" sz="1600" dirty="0" smtClean="0">
                <a:solidFill>
                  <a:prstClr val="black"/>
                </a:solidFill>
              </a:rPr>
              <a:t>3. Региональный этап Всероссийской студенческой олимпиады «Таможенное дело», проводимый на базе БГУ 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4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528" y="2237470"/>
            <a:ext cx="4320480" cy="2088181"/>
          </a:xfrm>
        </p:spPr>
        <p:txBody>
          <a:bodyPr>
            <a:normAutofit fontScale="92500" lnSpcReduction="10000"/>
          </a:bodyPr>
          <a:lstStyle/>
          <a:p>
            <a:pPr marL="0" lvl="0" indent="0" algn="just"/>
            <a:r>
              <a:rPr lang="ru-RU" sz="1600" dirty="0" smtClean="0">
                <a:solidFill>
                  <a:prstClr val="black"/>
                </a:solidFill>
              </a:rPr>
              <a:t>4. Участие во Всероссийской олимпиаде по таможенному делу (май 2023 года)</a:t>
            </a:r>
          </a:p>
          <a:p>
            <a:pPr marL="0" lvl="0" indent="0" algn="just"/>
            <a:endParaRPr lang="ru-RU" sz="1600" dirty="0" smtClean="0">
              <a:solidFill>
                <a:prstClr val="black"/>
              </a:solidFill>
            </a:endParaRPr>
          </a:p>
          <a:p>
            <a:pPr marL="0" lvl="0" indent="0" algn="just"/>
            <a:r>
              <a:rPr lang="ru-RU" sz="1600" dirty="0" smtClean="0">
                <a:solidFill>
                  <a:prstClr val="black"/>
                </a:solidFill>
              </a:rPr>
              <a:t>5. Проведение научно-практических семинаров и мастер-классов с использованием современных технических средств таможенного контроля с учетом действующих таможенных запретов и ограничений 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635896" y="195486"/>
            <a:ext cx="5112568" cy="720080"/>
          </a:xfrm>
        </p:spPr>
        <p:txBody>
          <a:bodyPr/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Наиболее значимые результаты работы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dirty="0">
                <a:solidFill>
                  <a:prstClr val="white"/>
                </a:solidFill>
              </a:rPr>
              <a:t>за последние 3 года: с 2021 по 2023 гг.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9622"/>
            <a:ext cx="42839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796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07504" y="915566"/>
            <a:ext cx="4680520" cy="396044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1400" dirty="0" smtClean="0">
                <a:solidFill>
                  <a:schemeClr val="tx1"/>
                </a:solidFill>
              </a:rPr>
              <a:t>Проведение анализа развития таможенного дела в России и в регионе с использованием эконометрических методов и выявление проблемных мест работы таможенных органов;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chemeClr val="tx1"/>
              </a:solidFill>
            </a:endParaRP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2. Выявление точек роста внешне-экономической деятельности в регионе в соответствии с концепцией стратегического развития </a:t>
            </a:r>
            <a:r>
              <a:rPr lang="ru-RU" sz="1400" dirty="0">
                <a:solidFill>
                  <a:schemeClr val="tx1"/>
                </a:solidFill>
                <a:latin typeface="+mn-lt"/>
                <a:ea typeface="Calibri"/>
              </a:rPr>
              <a:t>таможенных органов до 2030 года с участием</a:t>
            </a:r>
            <a:r>
              <a:rPr lang="ru-RU" sz="1100" dirty="0">
                <a:solidFill>
                  <a:schemeClr val="tx1"/>
                </a:solidFill>
                <a:latin typeface="+mn-lt"/>
                <a:ea typeface="Calibri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+mn-lt"/>
                <a:ea typeface="Calibri"/>
              </a:rPr>
              <a:t>Сибирского таможенного управления Иркутской </a:t>
            </a:r>
            <a:r>
              <a:rPr lang="ru-RU" sz="1400" dirty="0" smtClean="0">
                <a:solidFill>
                  <a:schemeClr val="tx1"/>
                </a:solidFill>
                <a:latin typeface="+mn-lt"/>
                <a:ea typeface="Calibri"/>
              </a:rPr>
              <a:t>таможни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pPr lvl="0" algn="just"/>
            <a:endParaRPr lang="ru-RU" sz="1400" dirty="0" smtClean="0">
              <a:solidFill>
                <a:schemeClr val="tx1"/>
              </a:solidFill>
            </a:endParaRP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3. Оценка кадрового состава таможенных органов по гендерному признаку;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25138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>
              <a:spcBef>
                <a:spcPct val="20000"/>
              </a:spcBef>
            </a:pPr>
            <a:endParaRPr lang="ru-RU" sz="1200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</a:rPr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0" y="915566"/>
            <a:ext cx="4644008" cy="4227934"/>
          </a:xfrm>
        </p:spPr>
        <p:txBody>
          <a:bodyPr/>
          <a:lstStyle/>
          <a:p>
            <a:pPr lvl="0" algn="just">
              <a:spcBef>
                <a:spcPts val="0"/>
              </a:spcBef>
            </a:pPr>
            <a:r>
              <a:rPr lang="ru-RU" sz="1400" dirty="0">
                <a:solidFill>
                  <a:prstClr val="black"/>
                </a:solidFill>
              </a:rPr>
              <a:t>4. Проведение Всероссийской научно-практической конференции «</a:t>
            </a:r>
            <a:r>
              <a:rPr lang="ru-RU" sz="14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Актуальные проблемы развития ЕАЭС в условиях современных глобальных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изменений</a:t>
            </a:r>
            <a:r>
              <a:rPr lang="ru-RU" sz="1400" dirty="0">
                <a:solidFill>
                  <a:prstClr val="black"/>
                </a:solidFill>
                <a:latin typeface="Arial"/>
              </a:rPr>
              <a:t>»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5. Проведение научных семинаров и мастер-классов на базе БГУ с привлечением специалистов С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Calibri"/>
              </a:rPr>
              <a:t>ибирского </a:t>
            </a:r>
            <a:r>
              <a:rPr lang="ru-RU" sz="1400" dirty="0">
                <a:solidFill>
                  <a:prstClr val="black"/>
                </a:solidFill>
                <a:latin typeface="Arial"/>
                <a:ea typeface="Calibri"/>
              </a:rPr>
              <a:t>таможенного управления Иркутской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Calibri"/>
              </a:rPr>
              <a:t>таможни; 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 smtClean="0">
                <a:solidFill>
                  <a:prstClr val="black"/>
                </a:solidFill>
              </a:rPr>
              <a:t>6. </a:t>
            </a:r>
            <a:r>
              <a:rPr lang="ru-RU" sz="1400" dirty="0">
                <a:solidFill>
                  <a:prstClr val="black"/>
                </a:solidFill>
              </a:rPr>
              <a:t>Активизация участия студентов СНИЛ в работе студенческих научно-практических </a:t>
            </a:r>
            <a:r>
              <a:rPr lang="ru-RU" sz="1400" dirty="0" smtClean="0">
                <a:solidFill>
                  <a:prstClr val="black"/>
                </a:solidFill>
              </a:rPr>
              <a:t>конференций;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4. Работа с конкурсами на получение Стипендий мэра г. Иркутска, Губернатора Иркутской области</a:t>
            </a:r>
            <a:r>
              <a:rPr lang="ru-RU" sz="1400" dirty="0" smtClean="0">
                <a:solidFill>
                  <a:prstClr val="black"/>
                </a:solidFill>
              </a:rPr>
              <a:t>;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5. Активизация публикационной деятельности участников СНИЛ.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71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10412</TotalTime>
  <Words>428</Words>
  <Application>Microsoft Office PowerPoint</Application>
  <PresentationFormat>Экран (16:9)</PresentationFormat>
  <Paragraphs>53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Дом</cp:lastModifiedBy>
  <cp:revision>427</cp:revision>
  <cp:lastPrinted>2022-06-06T08:49:15Z</cp:lastPrinted>
  <dcterms:created xsi:type="dcterms:W3CDTF">2019-04-08T11:18:29Z</dcterms:created>
  <dcterms:modified xsi:type="dcterms:W3CDTF">2024-02-26T13:00:32Z</dcterms:modified>
</cp:coreProperties>
</file>